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62" r:id="rId7"/>
    <p:sldId id="266" r:id="rId8"/>
    <p:sldId id="269" r:id="rId9"/>
    <p:sldId id="268" r:id="rId10"/>
    <p:sldId id="259" r:id="rId11"/>
    <p:sldId id="261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90" y="14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4360-69FC-4D6B-B3E7-4CE81379DCC9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2BA4-2C3D-44D1-A3CF-EB4A42B38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415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4360-69FC-4D6B-B3E7-4CE81379DCC9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2BA4-2C3D-44D1-A3CF-EB4A42B38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81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4360-69FC-4D6B-B3E7-4CE81379DCC9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2BA4-2C3D-44D1-A3CF-EB4A42B38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576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4360-69FC-4D6B-B3E7-4CE81379DCC9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2BA4-2C3D-44D1-A3CF-EB4A42B38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755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4360-69FC-4D6B-B3E7-4CE81379DCC9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2BA4-2C3D-44D1-A3CF-EB4A42B38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507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4360-69FC-4D6B-B3E7-4CE81379DCC9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2BA4-2C3D-44D1-A3CF-EB4A42B38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46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4360-69FC-4D6B-B3E7-4CE81379DCC9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2BA4-2C3D-44D1-A3CF-EB4A42B38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598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4360-69FC-4D6B-B3E7-4CE81379DCC9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2BA4-2C3D-44D1-A3CF-EB4A42B38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319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4360-69FC-4D6B-B3E7-4CE81379DCC9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2BA4-2C3D-44D1-A3CF-EB4A42B38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919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4360-69FC-4D6B-B3E7-4CE81379DCC9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2BA4-2C3D-44D1-A3CF-EB4A42B38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776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A4360-69FC-4D6B-B3E7-4CE81379DCC9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2BA4-2C3D-44D1-A3CF-EB4A42B38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3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A4360-69FC-4D6B-B3E7-4CE81379DCC9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82BA4-2C3D-44D1-A3CF-EB4A42B38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253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Users\DavidSr\My Documents\Dropbox\My Pictures\Google Community Images\Evidence Based Manage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088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0"/>
            <a:ext cx="9108817" cy="1470025"/>
          </a:xfrm>
        </p:spPr>
        <p:txBody>
          <a:bodyPr/>
          <a:lstStyle/>
          <a:p>
            <a:r>
              <a:rPr lang="en-US" b="1" dirty="0" smtClean="0"/>
              <a:t>Leader-Member Exchange:</a:t>
            </a:r>
            <a:br>
              <a:rPr lang="en-US" b="1" dirty="0" smtClean="0"/>
            </a:br>
            <a:r>
              <a:rPr lang="en-US" b="1" dirty="0" smtClean="0"/>
              <a:t>A Systematic Review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6400" y="6248400"/>
            <a:ext cx="6096000" cy="6096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By David H. Tobey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248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CLAIM: “an effective working relationship with your boss predicts all of the outcomes of OB” (</a:t>
            </a:r>
            <a:r>
              <a:rPr lang="en-US" dirty="0" err="1" smtClean="0"/>
              <a:t>Scandura</a:t>
            </a:r>
            <a:r>
              <a:rPr lang="en-US" dirty="0" smtClean="0"/>
              <a:t>, 2016, p. 32)</a:t>
            </a:r>
          </a:p>
          <a:p>
            <a:r>
              <a:rPr lang="en-US" dirty="0" smtClean="0"/>
              <a:t>Warrant: “Bosses link managers to the rest of the organization…and secure the resources they need” (</a:t>
            </a:r>
            <a:r>
              <a:rPr lang="en-US" dirty="0" err="1" smtClean="0"/>
              <a:t>Gabarro</a:t>
            </a:r>
            <a:r>
              <a:rPr lang="en-US" dirty="0" smtClean="0"/>
              <a:t> &amp; Kotter, 1993, p. 152)</a:t>
            </a:r>
          </a:p>
          <a:p>
            <a:r>
              <a:rPr lang="en-US" dirty="0" smtClean="0"/>
              <a:t>Grounding (</a:t>
            </a:r>
            <a:r>
              <a:rPr lang="en-US" dirty="0" smtClean="0"/>
              <a:t>QR-5; </a:t>
            </a:r>
            <a:r>
              <a:rPr lang="en-US" dirty="0" err="1" smtClean="0"/>
              <a:t>Graen</a:t>
            </a:r>
            <a:r>
              <a:rPr lang="en-US" dirty="0" smtClean="0"/>
              <a:t>, Cashman, </a:t>
            </a:r>
            <a:r>
              <a:rPr lang="en-US" dirty="0" err="1" smtClean="0"/>
              <a:t>Ginsburgh</a:t>
            </a:r>
            <a:r>
              <a:rPr lang="en-US" dirty="0" smtClean="0"/>
              <a:t> &amp; </a:t>
            </a:r>
            <a:r>
              <a:rPr lang="en-US" dirty="0" err="1" smtClean="0"/>
              <a:t>Schiemann</a:t>
            </a:r>
            <a:r>
              <a:rPr lang="en-US" dirty="0" smtClean="0"/>
              <a:t>, 1977): </a:t>
            </a:r>
            <a:r>
              <a:rPr lang="en-US" dirty="0" smtClean="0"/>
              <a:t>The quality of the leader-member relationship is related to member satisfaction with leader’s interpersonal relations (</a:t>
            </a:r>
            <a:r>
              <a:rPr lang="en-US" i="1" dirty="0" smtClean="0"/>
              <a:t>r</a:t>
            </a:r>
            <a:r>
              <a:rPr lang="en-US" dirty="0" smtClean="0"/>
              <a:t> = .11), satisfaction with leader’s technical competence (</a:t>
            </a:r>
            <a:r>
              <a:rPr lang="en-US" i="1" dirty="0" smtClean="0"/>
              <a:t>r</a:t>
            </a:r>
            <a:r>
              <a:rPr lang="en-US" dirty="0" smtClean="0"/>
              <a:t> = .29), and satisfaction with work (</a:t>
            </a:r>
            <a:r>
              <a:rPr lang="en-US" i="1" dirty="0" smtClean="0"/>
              <a:t>r </a:t>
            </a:r>
            <a:r>
              <a:rPr lang="en-US" dirty="0" smtClean="0"/>
              <a:t>= .16)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200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Method: QR-8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Google Scholar Search: </a:t>
            </a:r>
          </a:p>
          <a:p>
            <a:pPr marL="0" indent="0">
              <a:buNone/>
            </a:pPr>
            <a:r>
              <a:rPr lang="en-US" dirty="0" err="1" smtClean="0"/>
              <a:t>allintitle</a:t>
            </a:r>
            <a:r>
              <a:rPr lang="en-US" dirty="0" smtClean="0"/>
              <a:t>: leader member exchange "meta analysis“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Filter: Since 2011 (past five years)</a:t>
            </a:r>
          </a:p>
          <a:p>
            <a:r>
              <a:rPr lang="en-US" dirty="0" smtClean="0"/>
              <a:t>Results: 10</a:t>
            </a:r>
          </a:p>
          <a:p>
            <a:r>
              <a:rPr lang="en-US" dirty="0" smtClean="0"/>
              <a:t>Selection Criteria: Full-text available and outcome related to individual behaviors in the United </a:t>
            </a:r>
            <a:r>
              <a:rPr lang="en-US" dirty="0" smtClean="0"/>
              <a:t>States published in a journal</a:t>
            </a:r>
            <a:endParaRPr lang="en-US" dirty="0" smtClean="0"/>
          </a:p>
          <a:p>
            <a:r>
              <a:rPr lang="en-US" dirty="0" smtClean="0"/>
              <a:t>Selected for analysis: 2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527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12776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Meta-Analysis #1 </a:t>
            </a:r>
            <a:br>
              <a:rPr lang="en-US" sz="2800" dirty="0" smtClean="0"/>
            </a:br>
            <a:r>
              <a:rPr lang="en-US" sz="2800" dirty="0" smtClean="0"/>
              <a:t>(</a:t>
            </a:r>
            <a:r>
              <a:rPr lang="en-US" sz="2800" dirty="0" err="1"/>
              <a:t>Dulebohn</a:t>
            </a:r>
            <a:r>
              <a:rPr lang="en-US" sz="2800" dirty="0"/>
              <a:t>, </a:t>
            </a:r>
            <a:r>
              <a:rPr lang="en-US" sz="2800" dirty="0" err="1" smtClean="0"/>
              <a:t>Bommer</a:t>
            </a:r>
            <a:r>
              <a:rPr lang="en-US" sz="2800" dirty="0"/>
              <a:t>, </a:t>
            </a:r>
            <a:r>
              <a:rPr lang="en-US" sz="2800" dirty="0" err="1" smtClean="0"/>
              <a:t>Liden</a:t>
            </a:r>
            <a:r>
              <a:rPr lang="en-US" sz="2800" dirty="0"/>
              <a:t>, </a:t>
            </a:r>
            <a:r>
              <a:rPr lang="en-US" sz="2800" dirty="0" err="1" smtClean="0"/>
              <a:t>Brouer</a:t>
            </a:r>
            <a:r>
              <a:rPr lang="en-US" sz="2800" dirty="0" smtClean="0"/>
              <a:t> </a:t>
            </a:r>
            <a:r>
              <a:rPr lang="en-US" sz="2800" dirty="0"/>
              <a:t>&amp; </a:t>
            </a:r>
            <a:r>
              <a:rPr lang="en-US" sz="2800" dirty="0" smtClean="0"/>
              <a:t>Ferris, 2012)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496" y="1219200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Population (Sample)</a:t>
            </a:r>
            <a:endParaRPr lang="en-US" sz="2000" dirty="0" smtClean="0"/>
          </a:p>
          <a:p>
            <a:pPr lvl="1"/>
            <a:r>
              <a:rPr lang="en-US" sz="1800" dirty="0" smtClean="0"/>
              <a:t>247 papers, containing 290 samples in publications up to </a:t>
            </a:r>
            <a:r>
              <a:rPr lang="en-US" sz="1800" dirty="0"/>
              <a:t>2010 indexed by ABI/INFORM, Dissertation Abstracts, and </a:t>
            </a:r>
            <a:r>
              <a:rPr lang="en-US" sz="1800" dirty="0" err="1"/>
              <a:t>PsycINFO</a:t>
            </a:r>
            <a:r>
              <a:rPr lang="en-US" sz="1800" dirty="0"/>
              <a:t> databases and Google </a:t>
            </a:r>
            <a:r>
              <a:rPr lang="en-US" sz="1800" dirty="0" smtClean="0"/>
              <a:t>Scholar and manual review of cited articles</a:t>
            </a:r>
          </a:p>
          <a:p>
            <a:r>
              <a:rPr lang="en-US" sz="2400" dirty="0" smtClean="0"/>
              <a:t>Independent Variables (Causes)</a:t>
            </a:r>
          </a:p>
          <a:p>
            <a:pPr lvl="1"/>
            <a:r>
              <a:rPr lang="en-US" sz="1800" dirty="0"/>
              <a:t>leader-member </a:t>
            </a:r>
            <a:r>
              <a:rPr lang="en-US" sz="1800" dirty="0" smtClean="0"/>
              <a:t>exchange, LMX and/or vertical </a:t>
            </a:r>
            <a:r>
              <a:rPr lang="en-US" sz="1800" dirty="0"/>
              <a:t>dyad linkage</a:t>
            </a:r>
            <a:endParaRPr lang="en-US" sz="1800" dirty="0" smtClean="0"/>
          </a:p>
          <a:p>
            <a:r>
              <a:rPr lang="en-US" sz="2400" dirty="0" smtClean="0"/>
              <a:t>Comparison (Instrument or Measure)</a:t>
            </a:r>
          </a:p>
          <a:p>
            <a:pPr lvl="1"/>
            <a:r>
              <a:rPr lang="en-US" sz="1800" dirty="0" smtClean="0"/>
              <a:t>Meta-analysis</a:t>
            </a:r>
          </a:p>
          <a:p>
            <a:r>
              <a:rPr lang="en-US" sz="2400" dirty="0" smtClean="0"/>
              <a:t>Outcomes (Dependent Variables)</a:t>
            </a:r>
          </a:p>
          <a:p>
            <a:pPr lvl="1"/>
            <a:r>
              <a:rPr lang="en-US" sz="1800" dirty="0" smtClean="0"/>
              <a:t>Behavioral: turnover intentions, actual turnover, OCB, job performance</a:t>
            </a:r>
          </a:p>
          <a:p>
            <a:pPr lvl="1"/>
            <a:r>
              <a:rPr lang="en-US" sz="1800" dirty="0" smtClean="0"/>
              <a:t>Attitudinal: overall commitment, affective commitment, normative commitment, general job satisfaction, satisfaction with supervisor, and satisfaction with pay</a:t>
            </a:r>
          </a:p>
          <a:p>
            <a:pPr lvl="1"/>
            <a:r>
              <a:rPr lang="en-US" sz="1800" dirty="0" smtClean="0"/>
              <a:t>Perceptual: procedural justice, distributive justice, empowerment, and perceptions of politics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6308725"/>
            <a:ext cx="853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/>
              <a:t>Dulebohn</a:t>
            </a:r>
            <a:r>
              <a:rPr lang="en-US" sz="1200" dirty="0"/>
              <a:t>, J. H., </a:t>
            </a:r>
            <a:r>
              <a:rPr lang="en-US" sz="1200" dirty="0" err="1"/>
              <a:t>Bommer</a:t>
            </a:r>
            <a:r>
              <a:rPr lang="en-US" sz="1200" dirty="0"/>
              <a:t>, W. H., </a:t>
            </a:r>
            <a:r>
              <a:rPr lang="en-US" sz="1200" dirty="0" err="1"/>
              <a:t>Liden</a:t>
            </a:r>
            <a:r>
              <a:rPr lang="en-US" sz="1200" dirty="0"/>
              <a:t>, R. C., </a:t>
            </a:r>
            <a:r>
              <a:rPr lang="en-US" sz="1200" dirty="0" err="1"/>
              <a:t>Brouer</a:t>
            </a:r>
            <a:r>
              <a:rPr lang="en-US" sz="1200" dirty="0"/>
              <a:t>, R. L., &amp; Ferris, G. R. (2012). A meta-analysis of antecedents and consequences of leader-member exchange integrating the past with an eye toward the future. Journal of Management, 38(6), 1715–1759.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25865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Meta-Analysis #2 </a:t>
            </a:r>
            <a:br>
              <a:rPr lang="en-US" sz="2800" dirty="0" smtClean="0"/>
            </a:br>
            <a:r>
              <a:rPr lang="en-US" sz="2800" dirty="0" smtClean="0"/>
              <a:t>(Mazur, 2012)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Population (Sample)</a:t>
            </a:r>
          </a:p>
          <a:p>
            <a:pPr lvl="1"/>
            <a:r>
              <a:rPr lang="en-US" sz="1800" dirty="0" smtClean="0"/>
              <a:t>879 papers indexed </a:t>
            </a:r>
            <a:r>
              <a:rPr lang="en-US" sz="1800" dirty="0"/>
              <a:t>by </a:t>
            </a:r>
            <a:r>
              <a:rPr lang="en-US" sz="1800" dirty="0" smtClean="0"/>
              <a:t>EBSCO, PROQUEST, ELSEVIER, and Wiley-Blackwell</a:t>
            </a:r>
          </a:p>
          <a:p>
            <a:r>
              <a:rPr lang="en-US" sz="2400" dirty="0" smtClean="0"/>
              <a:t>Independent Variables (Causes)</a:t>
            </a:r>
          </a:p>
          <a:p>
            <a:pPr lvl="1"/>
            <a:r>
              <a:rPr lang="en-US" sz="1800" dirty="0"/>
              <a:t>leader-member </a:t>
            </a:r>
            <a:r>
              <a:rPr lang="en-US" sz="1800" dirty="0" smtClean="0"/>
              <a:t>exchange or LMX</a:t>
            </a:r>
          </a:p>
          <a:p>
            <a:r>
              <a:rPr lang="en-US" sz="2400" dirty="0" smtClean="0"/>
              <a:t>Comparison (Instrument or Measure)</a:t>
            </a:r>
          </a:p>
          <a:p>
            <a:pPr lvl="1"/>
            <a:r>
              <a:rPr lang="en-US" sz="1800" dirty="0" smtClean="0"/>
              <a:t>Meta-analysis</a:t>
            </a:r>
          </a:p>
          <a:p>
            <a:r>
              <a:rPr lang="en-US" sz="2400" dirty="0" smtClean="0"/>
              <a:t>Outcomes (Dependent variables)</a:t>
            </a:r>
          </a:p>
          <a:p>
            <a:pPr lvl="1"/>
            <a:r>
              <a:rPr lang="en-US" sz="1800" dirty="0" smtClean="0"/>
              <a:t>Behavioral: OCB or job performance</a:t>
            </a:r>
          </a:p>
          <a:p>
            <a:pPr lvl="1"/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304800" y="6308725"/>
            <a:ext cx="8839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>
              <a:buNone/>
            </a:pPr>
            <a:r>
              <a:rPr lang="en-US" sz="1400" dirty="0"/>
              <a:t>Mazur, K. (2012). Leader-member exchange and individual performance. The meta-analysis. Management, 16(2), 40-53.</a:t>
            </a:r>
          </a:p>
        </p:txBody>
      </p:sp>
    </p:spTree>
    <p:extLst>
      <p:ext uri="{BB962C8B-B14F-4D97-AF65-F5344CB8AC3E}">
        <p14:creationId xmlns:p14="http://schemas.microsoft.com/office/powerpoint/2010/main" val="3520421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Method: QR-7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Google Scholar Search: </a:t>
            </a:r>
          </a:p>
          <a:p>
            <a:pPr marL="0" indent="0">
              <a:buNone/>
            </a:pPr>
            <a:r>
              <a:rPr lang="en-US" dirty="0"/>
              <a:t>"leader member exchange" </a:t>
            </a:r>
            <a:r>
              <a:rPr lang="en-US" dirty="0" smtClean="0"/>
              <a:t>random sample "behavioral outcome“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Filter: Since </a:t>
            </a:r>
            <a:r>
              <a:rPr lang="en-US" dirty="0" smtClean="0"/>
              <a:t>2012 (after meta-analyses)</a:t>
            </a:r>
            <a:endParaRPr lang="en-US" dirty="0" smtClean="0"/>
          </a:p>
          <a:p>
            <a:r>
              <a:rPr lang="en-US" dirty="0" smtClean="0"/>
              <a:t>Results: </a:t>
            </a:r>
            <a:r>
              <a:rPr lang="en-US" dirty="0" smtClean="0"/>
              <a:t>74</a:t>
            </a:r>
            <a:endParaRPr lang="en-US" dirty="0" smtClean="0"/>
          </a:p>
          <a:p>
            <a:r>
              <a:rPr lang="en-US" dirty="0" smtClean="0"/>
              <a:t>Selection Criteria: Full-text </a:t>
            </a:r>
            <a:r>
              <a:rPr lang="en-US" dirty="0" smtClean="0"/>
              <a:t>available for a </a:t>
            </a:r>
            <a:r>
              <a:rPr lang="en-US" dirty="0" smtClean="0"/>
              <a:t>paper having </a:t>
            </a:r>
            <a:r>
              <a:rPr lang="en-US" dirty="0" smtClean="0"/>
              <a:t>LMX or leader-member exchange in the title that studied outcomes </a:t>
            </a:r>
            <a:r>
              <a:rPr lang="en-US" dirty="0" smtClean="0"/>
              <a:t>other than those reported in </a:t>
            </a:r>
            <a:r>
              <a:rPr lang="en-US" dirty="0" smtClean="0"/>
              <a:t>the meta-analyses that are related </a:t>
            </a:r>
            <a:r>
              <a:rPr lang="en-US" dirty="0" smtClean="0"/>
              <a:t>to </a:t>
            </a:r>
            <a:r>
              <a:rPr lang="en-US" dirty="0" smtClean="0"/>
              <a:t>behavioral outcomes in </a:t>
            </a:r>
            <a:r>
              <a:rPr lang="en-US" dirty="0" smtClean="0"/>
              <a:t>the United </a:t>
            </a:r>
            <a:r>
              <a:rPr lang="en-US" dirty="0" smtClean="0"/>
              <a:t>States which were published in a journal</a:t>
            </a:r>
            <a:endParaRPr lang="en-US" dirty="0" smtClean="0"/>
          </a:p>
          <a:p>
            <a:r>
              <a:rPr lang="en-US" dirty="0" smtClean="0"/>
              <a:t>Selected for analysis: </a:t>
            </a:r>
            <a:r>
              <a:rPr lang="en-US" dirty="0" smtClean="0"/>
              <a:t>1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188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Randomized Sample #1 </a:t>
            </a:r>
            <a:br>
              <a:rPr lang="en-US" sz="2800" dirty="0" smtClean="0"/>
            </a:br>
            <a:r>
              <a:rPr lang="en-US" sz="2800" dirty="0" smtClean="0"/>
              <a:t>(Martinson &amp; Deleon, 2016)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Population</a:t>
            </a:r>
          </a:p>
          <a:p>
            <a:pPr lvl="1"/>
            <a:r>
              <a:rPr lang="en-US" sz="1800" dirty="0"/>
              <a:t>40,992 employees across 90 separate </a:t>
            </a:r>
            <a:r>
              <a:rPr lang="en-US" sz="1800" dirty="0" smtClean="0"/>
              <a:t>agencies</a:t>
            </a:r>
          </a:p>
          <a:p>
            <a:r>
              <a:rPr lang="en-US" sz="2400" dirty="0" smtClean="0"/>
              <a:t>Independent Variables (Causes)</a:t>
            </a:r>
          </a:p>
          <a:p>
            <a:pPr lvl="1"/>
            <a:r>
              <a:rPr lang="en-US" sz="1800" dirty="0" smtClean="0"/>
              <a:t>Leader-member exchange</a:t>
            </a:r>
          </a:p>
          <a:p>
            <a:r>
              <a:rPr lang="en-US" sz="2400" dirty="0" smtClean="0"/>
              <a:t>Comparison (Instrument or Measure)</a:t>
            </a:r>
          </a:p>
          <a:p>
            <a:pPr lvl="1"/>
            <a:r>
              <a:rPr lang="en-US" sz="1800" dirty="0" smtClean="0"/>
              <a:t>LMX-7 Survey</a:t>
            </a:r>
          </a:p>
          <a:p>
            <a:r>
              <a:rPr lang="en-US" sz="2400" dirty="0" smtClean="0"/>
              <a:t>Outcomes (Dependent variables)</a:t>
            </a:r>
          </a:p>
          <a:p>
            <a:pPr lvl="1"/>
            <a:r>
              <a:rPr lang="en-US" sz="1800" dirty="0" smtClean="0"/>
              <a:t>Perceptual: HR Practices</a:t>
            </a:r>
          </a:p>
          <a:p>
            <a:pPr lvl="1"/>
            <a:r>
              <a:rPr lang="en-US" sz="1800" dirty="0" smtClean="0"/>
              <a:t>Attitudinal: Job Satisfaction</a:t>
            </a:r>
          </a:p>
          <a:p>
            <a:pPr lvl="1"/>
            <a:r>
              <a:rPr lang="en-US" sz="1800" dirty="0" smtClean="0"/>
              <a:t>Behavioral: Job Performance</a:t>
            </a:r>
          </a:p>
          <a:p>
            <a:pPr lvl="1"/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304800" y="6308725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>
              <a:buNone/>
            </a:pPr>
            <a:r>
              <a:rPr lang="en-US" sz="1400" dirty="0"/>
              <a:t>Martinson, B., &amp; Deleon, J. (2016). Testing the Effect of LMX and HR System Strength on Employee and Work Unit Outcomes. Advances in Business Research, 7(1), 91-103.</a:t>
            </a:r>
          </a:p>
        </p:txBody>
      </p:sp>
    </p:spTree>
    <p:extLst>
      <p:ext uri="{BB962C8B-B14F-4D97-AF65-F5344CB8AC3E}">
        <p14:creationId xmlns:p14="http://schemas.microsoft.com/office/powerpoint/2010/main" val="1223974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Method: QR-6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Google Scholar Search: </a:t>
            </a:r>
          </a:p>
          <a:p>
            <a:pPr marL="0" indent="0">
              <a:buNone/>
            </a:pPr>
            <a:r>
              <a:rPr lang="en-US" dirty="0"/>
              <a:t>"leader member exchange" </a:t>
            </a:r>
            <a:r>
              <a:rPr lang="en-US" dirty="0" smtClean="0"/>
              <a:t>“structural equation” model "behavioral outcome“</a:t>
            </a:r>
          </a:p>
          <a:p>
            <a:pPr marL="0" indent="0">
              <a:buNone/>
            </a:pPr>
            <a:r>
              <a:rPr lang="en-US" dirty="0"/>
              <a:t>"leader-member exchange" "hierarchical" model "behavioral outcome"</a:t>
            </a:r>
            <a:endParaRPr lang="en-US" dirty="0" smtClean="0"/>
          </a:p>
          <a:p>
            <a:r>
              <a:rPr lang="en-US" dirty="0" smtClean="0"/>
              <a:t>Filter</a:t>
            </a:r>
            <a:r>
              <a:rPr lang="en-US" dirty="0" smtClean="0"/>
              <a:t>: Since </a:t>
            </a:r>
            <a:r>
              <a:rPr lang="en-US" dirty="0" smtClean="0"/>
              <a:t>2012 (after meta-analyses)</a:t>
            </a:r>
            <a:endParaRPr lang="en-US" dirty="0" smtClean="0"/>
          </a:p>
          <a:p>
            <a:r>
              <a:rPr lang="en-US" dirty="0"/>
              <a:t>Selection Criteria: Full-text available for a paper having LMX or leader-member exchange in the title that studied outcomes other than those reported in the meta-analyses that are related to behavioral outcomes in the United States which were published in a journal</a:t>
            </a:r>
          </a:p>
          <a:p>
            <a:pPr marL="0" indent="0">
              <a:buNone/>
            </a:pPr>
            <a:r>
              <a:rPr lang="en-US" dirty="0" smtClean="0"/>
              <a:t>Search 1:</a:t>
            </a:r>
          </a:p>
          <a:p>
            <a:r>
              <a:rPr lang="en-US" dirty="0" smtClean="0"/>
              <a:t>Results</a:t>
            </a:r>
            <a:r>
              <a:rPr lang="en-US" dirty="0" smtClean="0"/>
              <a:t>: </a:t>
            </a:r>
            <a:r>
              <a:rPr lang="en-US" dirty="0" smtClean="0"/>
              <a:t>77</a:t>
            </a:r>
            <a:endParaRPr lang="en-US" dirty="0" smtClean="0"/>
          </a:p>
          <a:p>
            <a:r>
              <a:rPr lang="en-US" dirty="0" smtClean="0"/>
              <a:t>Selected </a:t>
            </a:r>
            <a:r>
              <a:rPr lang="en-US" dirty="0" smtClean="0"/>
              <a:t>for analysis: </a:t>
            </a:r>
            <a:r>
              <a:rPr lang="en-US" dirty="0" smtClean="0"/>
              <a:t>0 </a:t>
            </a:r>
          </a:p>
          <a:p>
            <a:pPr marL="0" indent="0">
              <a:buNone/>
            </a:pPr>
            <a:r>
              <a:rPr lang="en-US" dirty="0" smtClean="0"/>
              <a:t>Search 2:</a:t>
            </a:r>
          </a:p>
          <a:p>
            <a:r>
              <a:rPr lang="en-US" dirty="0" smtClean="0"/>
              <a:t>Results: 84</a:t>
            </a:r>
          </a:p>
          <a:p>
            <a:r>
              <a:rPr lang="en-US" dirty="0" smtClean="0"/>
              <a:t>Selected for analysis: 0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241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Evidence-Based Analysis of Leader-Member Exchange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280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QR-8 Study 1: Substantive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5135563"/>
          </a:xfrm>
        </p:spPr>
        <p:txBody>
          <a:bodyPr>
            <a:noAutofit/>
          </a:bodyPr>
          <a:lstStyle/>
          <a:p>
            <a:r>
              <a:rPr lang="en-US" sz="2400" dirty="0" smtClean="0"/>
              <a:t>Moderate effect (.50 to .69)</a:t>
            </a:r>
          </a:p>
          <a:p>
            <a:pPr lvl="1"/>
            <a:r>
              <a:rPr lang="en-US" sz="2000" dirty="0" smtClean="0"/>
              <a:t>Attitudinal: </a:t>
            </a:r>
            <a:r>
              <a:rPr lang="en-US" sz="2000" dirty="0" smtClean="0"/>
              <a:t>Satisfaction with supervisor (</a:t>
            </a:r>
            <a:r>
              <a:rPr lang="el-GR" sz="2000" dirty="0" smtClean="0"/>
              <a:t>ρ</a:t>
            </a:r>
            <a:r>
              <a:rPr lang="en-US" sz="2000" dirty="0" smtClean="0"/>
              <a:t> = .68; 95% CI = .57 to .76)</a:t>
            </a:r>
          </a:p>
          <a:p>
            <a:pPr lvl="1"/>
            <a:r>
              <a:rPr lang="en-US" sz="2000" dirty="0" smtClean="0"/>
              <a:t>Perceptual: Empowerment </a:t>
            </a:r>
            <a:r>
              <a:rPr lang="en-US" sz="2000" dirty="0" smtClean="0"/>
              <a:t>(</a:t>
            </a:r>
            <a:r>
              <a:rPr lang="el-GR" sz="2000" dirty="0" smtClean="0"/>
              <a:t>ρ</a:t>
            </a:r>
            <a:r>
              <a:rPr lang="en-US" sz="2000" dirty="0" smtClean="0"/>
              <a:t> = .67; 95% CI = .58 to .76) </a:t>
            </a:r>
          </a:p>
          <a:p>
            <a:pPr lvl="1"/>
            <a:r>
              <a:rPr lang="en-US" sz="2000" dirty="0"/>
              <a:t>Perceptual: Procedural </a:t>
            </a:r>
            <a:r>
              <a:rPr lang="en-US" sz="2000" dirty="0" smtClean="0"/>
              <a:t>justice (</a:t>
            </a:r>
            <a:r>
              <a:rPr lang="el-GR" sz="2000" dirty="0" smtClean="0"/>
              <a:t>ρ</a:t>
            </a:r>
            <a:r>
              <a:rPr lang="en-US" sz="2000" dirty="0" smtClean="0"/>
              <a:t> = .55; 95% CI = .48 to .61</a:t>
            </a:r>
            <a:r>
              <a:rPr lang="en-US" sz="2000" dirty="0" smtClean="0"/>
              <a:t>)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r>
              <a:rPr lang="en-US" sz="2400" dirty="0" smtClean="0"/>
              <a:t>Minimal </a:t>
            </a:r>
            <a:r>
              <a:rPr lang="en-US" sz="2400" dirty="0" smtClean="0"/>
              <a:t>effect (.30 to .49)</a:t>
            </a:r>
            <a:endParaRPr lang="en-US" sz="2400" dirty="0" smtClean="0"/>
          </a:p>
          <a:p>
            <a:pPr lvl="1"/>
            <a:r>
              <a:rPr lang="en-US" sz="2000" dirty="0"/>
              <a:t>Attitudinal: General </a:t>
            </a:r>
            <a:r>
              <a:rPr lang="en-US" sz="2000" dirty="0" smtClean="0"/>
              <a:t>job satisfaction (</a:t>
            </a:r>
            <a:r>
              <a:rPr lang="el-GR" sz="2000" dirty="0" smtClean="0"/>
              <a:t>ρ</a:t>
            </a:r>
            <a:r>
              <a:rPr lang="en-US" sz="2000" dirty="0" smtClean="0"/>
              <a:t> = .49; 95% CI = .45 to .52)</a:t>
            </a:r>
          </a:p>
          <a:p>
            <a:pPr lvl="1"/>
            <a:r>
              <a:rPr lang="en-US" sz="2000" dirty="0"/>
              <a:t>Perceptual: Perception </a:t>
            </a:r>
            <a:r>
              <a:rPr lang="en-US" sz="2000" dirty="0" smtClean="0"/>
              <a:t>of politics (</a:t>
            </a:r>
            <a:r>
              <a:rPr lang="el-GR" sz="2000" dirty="0" smtClean="0"/>
              <a:t>ρ</a:t>
            </a:r>
            <a:r>
              <a:rPr lang="en-US" sz="2000" dirty="0" smtClean="0"/>
              <a:t> = -.49; 95% CI = -.53 to -.46)</a:t>
            </a:r>
          </a:p>
          <a:p>
            <a:pPr lvl="1"/>
            <a:r>
              <a:rPr lang="en-US" sz="2000" dirty="0"/>
              <a:t>Attitudinal: Organizational </a:t>
            </a:r>
            <a:r>
              <a:rPr lang="en-US" sz="2000" dirty="0" smtClean="0"/>
              <a:t>commitment (</a:t>
            </a:r>
            <a:r>
              <a:rPr lang="el-GR" sz="2000" dirty="0" smtClean="0"/>
              <a:t>ρ</a:t>
            </a:r>
            <a:r>
              <a:rPr lang="en-US" sz="2000" dirty="0" smtClean="0"/>
              <a:t> = .47; 95% CI = .43 to .51)</a:t>
            </a:r>
          </a:p>
          <a:p>
            <a:pPr lvl="1"/>
            <a:r>
              <a:rPr lang="en-US" sz="2000" dirty="0"/>
              <a:t>Perceptual: Distributive </a:t>
            </a:r>
            <a:r>
              <a:rPr lang="en-US" sz="2000" dirty="0" smtClean="0"/>
              <a:t>justice (</a:t>
            </a:r>
            <a:r>
              <a:rPr lang="el-GR" sz="2000" dirty="0" smtClean="0"/>
              <a:t>ρ</a:t>
            </a:r>
            <a:r>
              <a:rPr lang="en-US" sz="2000" dirty="0" smtClean="0"/>
              <a:t> = .44; 95% CI = .36 to .50)</a:t>
            </a:r>
          </a:p>
          <a:p>
            <a:pPr lvl="1"/>
            <a:r>
              <a:rPr lang="en-US" sz="2000" dirty="0" smtClean="0"/>
              <a:t>Attitudinal</a:t>
            </a:r>
            <a:r>
              <a:rPr lang="en-US" sz="2000" dirty="0"/>
              <a:t>: Affective </a:t>
            </a:r>
            <a:r>
              <a:rPr lang="en-US" sz="2000" dirty="0" smtClean="0"/>
              <a:t>commitment (</a:t>
            </a:r>
            <a:r>
              <a:rPr lang="el-GR" sz="2000" dirty="0" smtClean="0"/>
              <a:t>ρ</a:t>
            </a:r>
            <a:r>
              <a:rPr lang="en-US" sz="2000" dirty="0" smtClean="0"/>
              <a:t> = .41; 95% CI = .34 to .48)</a:t>
            </a:r>
          </a:p>
          <a:p>
            <a:pPr lvl="1"/>
            <a:r>
              <a:rPr lang="en-US" sz="2000" dirty="0" smtClean="0"/>
              <a:t>Behavioral: Turnover </a:t>
            </a:r>
            <a:r>
              <a:rPr lang="en-US" sz="2000" dirty="0" smtClean="0"/>
              <a:t>intentions (</a:t>
            </a:r>
            <a:r>
              <a:rPr lang="el-GR" sz="2000" dirty="0" smtClean="0"/>
              <a:t>ρ</a:t>
            </a:r>
            <a:r>
              <a:rPr lang="en-US" sz="2000" dirty="0" smtClean="0"/>
              <a:t> = -.39; 95% CI = -.43 to -.36)</a:t>
            </a:r>
          </a:p>
          <a:p>
            <a:pPr lvl="1"/>
            <a:r>
              <a:rPr lang="en-US" sz="2000" dirty="0"/>
              <a:t>Behavioral: Organizational </a:t>
            </a:r>
            <a:r>
              <a:rPr lang="en-US" sz="2000" dirty="0" smtClean="0"/>
              <a:t>citizenship behavior (</a:t>
            </a:r>
            <a:r>
              <a:rPr lang="el-GR" sz="2000" dirty="0" smtClean="0"/>
              <a:t>ρ</a:t>
            </a:r>
            <a:r>
              <a:rPr lang="en-US" sz="2000" dirty="0" smtClean="0"/>
              <a:t> = .39; 95% CI = .32 to .45)</a:t>
            </a:r>
          </a:p>
          <a:p>
            <a:pPr lvl="1"/>
            <a:r>
              <a:rPr lang="en-US" sz="2000" dirty="0"/>
              <a:t>Behavioral: Job </a:t>
            </a:r>
            <a:r>
              <a:rPr lang="en-US" sz="2000" dirty="0" smtClean="0"/>
              <a:t>performance (</a:t>
            </a:r>
            <a:r>
              <a:rPr lang="el-GR" sz="2000" dirty="0" smtClean="0"/>
              <a:t>ρ</a:t>
            </a:r>
            <a:r>
              <a:rPr lang="en-US" sz="2000" dirty="0" smtClean="0"/>
              <a:t> = .34; 95% CI = .30 to .37</a:t>
            </a:r>
            <a:r>
              <a:rPr lang="en-US" sz="2000" dirty="0" smtClean="0"/>
              <a:t>)</a:t>
            </a:r>
            <a:endParaRPr lang="en-US" sz="2000" dirty="0" smtClean="0"/>
          </a:p>
          <a:p>
            <a:pPr marL="0" indent="0">
              <a:buNone/>
            </a:pPr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2411988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QR-8 Study 2: Substantive </a:t>
            </a:r>
            <a:r>
              <a:rPr lang="en-US" dirty="0" smtClean="0"/>
              <a:t>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135563"/>
          </a:xfrm>
        </p:spPr>
        <p:txBody>
          <a:bodyPr>
            <a:noAutofit/>
          </a:bodyPr>
          <a:lstStyle/>
          <a:p>
            <a:r>
              <a:rPr lang="en-US" sz="2400" dirty="0" smtClean="0"/>
              <a:t>Large </a:t>
            </a:r>
            <a:r>
              <a:rPr lang="en-US" sz="2400" dirty="0" smtClean="0"/>
              <a:t>effect</a:t>
            </a:r>
          </a:p>
          <a:p>
            <a:pPr lvl="1"/>
            <a:r>
              <a:rPr lang="en-US" sz="2000" dirty="0" smtClean="0"/>
              <a:t>Individual in-role performance (</a:t>
            </a:r>
            <a:r>
              <a:rPr lang="el-GR" sz="2000" dirty="0" smtClean="0"/>
              <a:t>ρ</a:t>
            </a:r>
            <a:r>
              <a:rPr lang="en-US" sz="2000" dirty="0" smtClean="0"/>
              <a:t> = .75; CI not reported)</a:t>
            </a:r>
          </a:p>
          <a:p>
            <a:r>
              <a:rPr lang="en-US" sz="2400" dirty="0" smtClean="0"/>
              <a:t>Minimal effect </a:t>
            </a:r>
          </a:p>
          <a:p>
            <a:pPr lvl="1"/>
            <a:r>
              <a:rPr lang="en-US" sz="2000" dirty="0" smtClean="0"/>
              <a:t>Organizational citizenship behavior (</a:t>
            </a:r>
            <a:r>
              <a:rPr lang="el-GR" sz="2000" dirty="0" smtClean="0"/>
              <a:t>ρ</a:t>
            </a:r>
            <a:r>
              <a:rPr lang="en-US" sz="2000" dirty="0" smtClean="0"/>
              <a:t> = .31; CI not reported)</a:t>
            </a:r>
          </a:p>
          <a:p>
            <a:pPr marL="0" indent="0">
              <a:buNone/>
            </a:pPr>
            <a:endParaRPr lang="en-US" sz="2400" dirty="0" smtClean="0">
              <a:effectLst/>
            </a:endParaRPr>
          </a:p>
          <a:p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596482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QR7- Study: Substantive effects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4419601"/>
            <a:ext cx="8686800" cy="16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Moderate effect (.50 - .69)</a:t>
            </a:r>
          </a:p>
          <a:p>
            <a:pPr lvl="1"/>
            <a:r>
              <a:rPr lang="en-US" sz="2000" dirty="0" smtClean="0"/>
              <a:t>Perceptual: Employee perceptions of HR practices (</a:t>
            </a:r>
            <a:r>
              <a:rPr lang="en-US" sz="2000" i="1" dirty="0" smtClean="0"/>
              <a:t>r</a:t>
            </a:r>
            <a:r>
              <a:rPr lang="en-US" sz="2000" dirty="0" smtClean="0"/>
              <a:t> = .65)</a:t>
            </a:r>
          </a:p>
          <a:p>
            <a:pPr lvl="1"/>
            <a:r>
              <a:rPr lang="en-US" sz="2000" dirty="0" smtClean="0"/>
              <a:t>Attitudinal: Job satisfaction (</a:t>
            </a:r>
            <a:r>
              <a:rPr lang="en-US" sz="2000" i="1" dirty="0" smtClean="0"/>
              <a:t>r</a:t>
            </a:r>
            <a:r>
              <a:rPr lang="en-US" sz="2000" dirty="0" smtClean="0"/>
              <a:t> = .50)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09106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15400" cy="45259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Minimal behavioral impact of LMX is likely</a:t>
            </a:r>
          </a:p>
          <a:p>
            <a:r>
              <a:rPr lang="en-US" sz="3600" dirty="0" smtClean="0"/>
              <a:t>LMX is an effective strategy for impacting perceptions of empowerment, procedural justice, and other HR practices</a:t>
            </a:r>
          </a:p>
          <a:p>
            <a:r>
              <a:rPr lang="en-US" sz="3600" dirty="0" smtClean="0"/>
              <a:t>LMX is an effective strategy for impacting an attitude of satisfaction towards a supervisor or the job overall</a:t>
            </a:r>
          </a:p>
          <a:p>
            <a:endParaRPr lang="en-US" sz="36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57023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1042</Words>
  <Application>Microsoft Office PowerPoint</Application>
  <PresentationFormat>On-screen Show (4:3)</PresentationFormat>
  <Paragraphs>98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Leader-Member Exchange: A Systematic Review</vt:lpstr>
      <vt:lpstr>Claim Analysis</vt:lpstr>
      <vt:lpstr>Method: QR-8</vt:lpstr>
      <vt:lpstr>Meta-Analysis #1  (Dulebohn, Bommer, Liden, Brouer &amp; Ferris, 2012)</vt:lpstr>
      <vt:lpstr>Meta-Analysis #2  (Mazur, 2012)</vt:lpstr>
      <vt:lpstr>Method: QR-7</vt:lpstr>
      <vt:lpstr>Randomized Sample #1  (Martinson &amp; Deleon, 2016)</vt:lpstr>
      <vt:lpstr>Method: QR-6</vt:lpstr>
      <vt:lpstr>Findings</vt:lpstr>
      <vt:lpstr>QR-8 Study 1: Substantive effects</vt:lpstr>
      <vt:lpstr>QR-8 Study 2: Substantive effects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Leader-Member Exchange: A Systematic Review</dc:title>
  <dc:creator>DavidSr</dc:creator>
  <cp:lastModifiedBy>oit</cp:lastModifiedBy>
  <cp:revision>22</cp:revision>
  <dcterms:created xsi:type="dcterms:W3CDTF">2017-09-06T18:40:53Z</dcterms:created>
  <dcterms:modified xsi:type="dcterms:W3CDTF">2017-09-07T02:09:06Z</dcterms:modified>
</cp:coreProperties>
</file>